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9" r:id="rId9"/>
    <p:sldId id="263" r:id="rId10"/>
    <p:sldId id="271" r:id="rId11"/>
    <p:sldId id="276" r:id="rId12"/>
    <p:sldId id="272" r:id="rId13"/>
    <p:sldId id="264" r:id="rId14"/>
    <p:sldId id="265" r:id="rId15"/>
    <p:sldId id="266" r:id="rId16"/>
    <p:sldId id="267" r:id="rId17"/>
    <p:sldId id="268" r:id="rId18"/>
    <p:sldId id="269" r:id="rId19"/>
    <p:sldId id="277" r:id="rId20"/>
    <p:sldId id="278" r:id="rId21"/>
    <p:sldId id="270" r:id="rId22"/>
    <p:sldId id="275" r:id="rId23"/>
    <p:sldId id="274" r:id="rId24"/>
  </p:sldIdLst>
  <p:sldSz cx="9144000" cy="6858000" type="screen4x3"/>
  <p:notesSz cx="6858000" cy="9144000"/>
  <p:custDataLst>
    <p:tags r:id="rId2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92901-105A-4039-9E6E-6A2AC11B76DC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76B0-D341-4842-8E2A-418680E0F4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92901-105A-4039-9E6E-6A2AC11B76DC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76B0-D341-4842-8E2A-418680E0F4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92901-105A-4039-9E6E-6A2AC11B76DC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76B0-D341-4842-8E2A-418680E0F4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92901-105A-4039-9E6E-6A2AC11B76DC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76B0-D341-4842-8E2A-418680E0F4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92901-105A-4039-9E6E-6A2AC11B76DC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76B0-D341-4842-8E2A-418680E0F4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92901-105A-4039-9E6E-6A2AC11B76DC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76B0-D341-4842-8E2A-418680E0F4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92901-105A-4039-9E6E-6A2AC11B76DC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76B0-D341-4842-8E2A-418680E0F4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92901-105A-4039-9E6E-6A2AC11B76DC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76B0-D341-4842-8E2A-418680E0F4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92901-105A-4039-9E6E-6A2AC11B76DC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76B0-D341-4842-8E2A-418680E0F4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92901-105A-4039-9E6E-6A2AC11B76DC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76B0-D341-4842-8E2A-418680E0F4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92901-105A-4039-9E6E-6A2AC11B76DC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76B0-D341-4842-8E2A-418680E0F4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92901-105A-4039-9E6E-6A2AC11B76DC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A76B0-D341-4842-8E2A-418680E0F48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357166"/>
            <a:ext cx="7215238" cy="1643073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МУНИЦИПАЛЬНОЕ   ДОШКОЛЬНОЕ  ОБРАЗОВАТЕЛЬНОЕ  УЧРЕЖДЕНИЕ</a:t>
            </a:r>
            <a:br>
              <a:rPr lang="ru-RU" sz="27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«Детский  сад  компенсирующего  вида  № 1»</a:t>
            </a:r>
            <a:r>
              <a:rPr lang="ru-RU" sz="48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3" descr="D:\МДОУ № 1\САДИК фото все\садик 14г.jpg"/>
          <p:cNvPicPr>
            <a:picLocks noGrp="1"/>
          </p:cNvPicPr>
          <p:nvPr>
            <p:ph idx="1"/>
          </p:nvPr>
        </p:nvPicPr>
        <p:blipFill>
          <a:blip r:embed="rId3" cstate="print">
            <a:lum bright="20000" contrast="40000"/>
          </a:blip>
          <a:srcRect b="13043"/>
          <a:stretch>
            <a:fillRect/>
          </a:stretch>
        </p:blipFill>
        <p:spPr bwMode="auto">
          <a:xfrm>
            <a:off x="1142976" y="2143116"/>
            <a:ext cx="6959126" cy="430053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CC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214290"/>
            <a:ext cx="7758138" cy="5911873"/>
          </a:xfrm>
        </p:spPr>
        <p:txBody>
          <a:bodyPr/>
          <a:lstStyle/>
          <a:p>
            <a:pPr algn="ctr">
              <a:buNone/>
            </a:pPr>
            <a:endParaRPr lang="ru-RU" dirty="0" smtClean="0">
              <a:ln>
                <a:solidFill>
                  <a:srgbClr val="0033CC"/>
                </a:solidFill>
              </a:ln>
            </a:endParaRPr>
          </a:p>
          <a:p>
            <a:pPr algn="ctr">
              <a:buNone/>
            </a:pPr>
            <a:endParaRPr lang="ru-RU" dirty="0">
              <a:ln>
                <a:solidFill>
                  <a:srgbClr val="0033CC"/>
                </a:solidFill>
              </a:ln>
            </a:endParaRPr>
          </a:p>
        </p:txBody>
      </p:sp>
      <p:pic>
        <p:nvPicPr>
          <p:cNvPr id="6" name="Рисунок 5" descr="D:\МДОУ № 1\САДИК фото все\2014-2015\Конкурс Чтецов к 9 МАЯ\SDC15932.JPG"/>
          <p:cNvPicPr/>
          <p:nvPr/>
        </p:nvPicPr>
        <p:blipFill>
          <a:blip r:embed="rId3" cstate="print">
            <a:lum bright="10000" contrast="20000"/>
          </a:blip>
          <a:srcRect l="24559" r="22544" b="11838"/>
          <a:stretch>
            <a:fillRect/>
          </a:stretch>
        </p:blipFill>
        <p:spPr bwMode="auto">
          <a:xfrm>
            <a:off x="285720" y="142852"/>
            <a:ext cx="250033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14348" y="3286124"/>
            <a:ext cx="1714512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</a:rPr>
              <a:t>Конкурс чтецов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11" name="Рисунок 10" descr="D:\МДОУ № 1\САДИК фото все\2014-2015\Золотой ключик\SDC15603.JPG"/>
          <p:cNvPicPr/>
          <p:nvPr/>
        </p:nvPicPr>
        <p:blipFill>
          <a:blip r:embed="rId4" cstate="print">
            <a:lum bright="10000" contrast="20000"/>
          </a:blip>
          <a:srcRect t="20140" b="18233"/>
          <a:stretch>
            <a:fillRect/>
          </a:stretch>
        </p:blipFill>
        <p:spPr bwMode="auto">
          <a:xfrm>
            <a:off x="3214678" y="3286124"/>
            <a:ext cx="571504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857620" y="6286520"/>
            <a:ext cx="4643438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</a:rPr>
              <a:t>Театральный Конкурс «Золотой ключик»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 l="5629" t="7260" r="48225" b="35917"/>
          <a:stretch>
            <a:fillRect/>
          </a:stretch>
        </p:blipFill>
        <p:spPr bwMode="auto">
          <a:xfrm>
            <a:off x="357158" y="3857628"/>
            <a:ext cx="2579706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500034" y="5786454"/>
            <a:ext cx="2286016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</a:rPr>
              <a:t>Видеофильм семьи </a:t>
            </a:r>
            <a:r>
              <a:rPr lang="ru-RU" dirty="0" err="1" smtClean="0">
                <a:solidFill>
                  <a:srgbClr val="000066"/>
                </a:solidFill>
              </a:rPr>
              <a:t>Ишегеновых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15" name="Рисунок 14" descr="D:\МДОУ № 1\САДИК фото все\2014-2015\Конкурс Чтецов к 9 МАЯ\SDC15897.JPG"/>
          <p:cNvPicPr/>
          <p:nvPr/>
        </p:nvPicPr>
        <p:blipFill>
          <a:blip r:embed="rId6" cstate="print">
            <a:lum bright="10000" contrast="20000"/>
          </a:blip>
          <a:srcRect l="23835" t="22246" r="21345" b="26906"/>
          <a:stretch>
            <a:fillRect/>
          </a:stretch>
        </p:blipFill>
        <p:spPr bwMode="auto">
          <a:xfrm>
            <a:off x="3071802" y="142852"/>
            <a:ext cx="400052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7143768" y="785794"/>
            <a:ext cx="1714512" cy="8572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</a:rPr>
              <a:t>Исполнение попурри военных лет</a:t>
            </a:r>
            <a:endParaRPr lang="ru-RU" dirty="0">
              <a:solidFill>
                <a:srgbClr val="000066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214290"/>
            <a:ext cx="7758138" cy="5911873"/>
          </a:xfrm>
        </p:spPr>
        <p:txBody>
          <a:bodyPr/>
          <a:lstStyle/>
          <a:p>
            <a:pPr algn="ctr">
              <a:buNone/>
            </a:pPr>
            <a:endParaRPr lang="ru-RU" dirty="0" smtClean="0">
              <a:ln>
                <a:solidFill>
                  <a:srgbClr val="0033CC"/>
                </a:solidFill>
              </a:ln>
            </a:endParaRPr>
          </a:p>
          <a:p>
            <a:pPr algn="ctr">
              <a:buNone/>
            </a:pPr>
            <a:endParaRPr lang="ru-RU" dirty="0">
              <a:ln>
                <a:solidFill>
                  <a:srgbClr val="0033CC"/>
                </a:solidFill>
              </a:ln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14546" y="2786058"/>
            <a:ext cx="4643470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</a:rPr>
              <a:t>Городской флешмоб на День Молодежи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15" name="Рисунок 14" descr="C:\Users\User\Desktop\День молодежи\2.jpg"/>
          <p:cNvPicPr/>
          <p:nvPr/>
        </p:nvPicPr>
        <p:blipFill>
          <a:blip r:embed="rId3" cstate="print"/>
          <a:srcRect l="7105"/>
          <a:stretch>
            <a:fillRect/>
          </a:stretch>
        </p:blipFill>
        <p:spPr bwMode="auto">
          <a:xfrm>
            <a:off x="785786" y="214290"/>
            <a:ext cx="328614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User\Desktop\День молодежи\7.jpg"/>
          <p:cNvPicPr/>
          <p:nvPr/>
        </p:nvPicPr>
        <p:blipFill>
          <a:blip r:embed="rId4"/>
          <a:srcRect l="16267" t="27511"/>
          <a:stretch>
            <a:fillRect/>
          </a:stretch>
        </p:blipFill>
        <p:spPr bwMode="auto">
          <a:xfrm>
            <a:off x="4929190" y="214290"/>
            <a:ext cx="342902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МДОУ № 1\САДИК фото все\2014-2015\День города Свирску 65 лет\SDC14995.JPG"/>
          <p:cNvPicPr/>
          <p:nvPr/>
        </p:nvPicPr>
        <p:blipFill>
          <a:blip r:embed="rId5" cstate="print"/>
          <a:srcRect l="5441" t="14510" r="7496"/>
          <a:stretch>
            <a:fillRect/>
          </a:stretch>
        </p:blipFill>
        <p:spPr bwMode="auto">
          <a:xfrm>
            <a:off x="500034" y="3286124"/>
            <a:ext cx="350046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МДОУ № 1\САДИК фото все\2015-2016\День города 66 лет 2015\SDC16785.JPG"/>
          <p:cNvPicPr/>
          <p:nvPr/>
        </p:nvPicPr>
        <p:blipFill>
          <a:blip r:embed="rId6" cstate="print"/>
          <a:srcRect l="9336" r="6638" b="6638"/>
          <a:stretch>
            <a:fillRect/>
          </a:stretch>
        </p:blipFill>
        <p:spPr bwMode="auto">
          <a:xfrm>
            <a:off x="5072066" y="3286124"/>
            <a:ext cx="342902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3714744" y="6215082"/>
            <a:ext cx="1714512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</a:rPr>
              <a:t>День города</a:t>
            </a:r>
            <a:endParaRPr lang="ru-RU" dirty="0">
              <a:solidFill>
                <a:srgbClr val="000066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214290"/>
            <a:ext cx="7758138" cy="5911873"/>
          </a:xfrm>
        </p:spPr>
        <p:txBody>
          <a:bodyPr/>
          <a:lstStyle/>
          <a:p>
            <a:pPr algn="ctr">
              <a:buNone/>
            </a:pPr>
            <a:endParaRPr lang="ru-RU" dirty="0" smtClean="0">
              <a:ln>
                <a:solidFill>
                  <a:srgbClr val="0033CC"/>
                </a:solidFill>
              </a:ln>
            </a:endParaRPr>
          </a:p>
          <a:p>
            <a:pPr algn="ctr">
              <a:buNone/>
            </a:pPr>
            <a:endParaRPr lang="ru-RU" dirty="0">
              <a:ln>
                <a:solidFill>
                  <a:srgbClr val="0033CC"/>
                </a:solidFill>
              </a:ln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3071810"/>
            <a:ext cx="3429024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</a:rPr>
              <a:t>Городские соревнования по пионерболу</a:t>
            </a:r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86314" y="3071810"/>
            <a:ext cx="3357586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</a:rPr>
              <a:t>Обобщение опыта по патриотическому воспитанию</a:t>
            </a:r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71736" y="6286520"/>
            <a:ext cx="4643438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</a:rPr>
              <a:t>Научно –практическая конференция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13" name="Рисунок 12" descr="D:\МДОУ № 1\САДИК фото все\2014-2015\Пионербол коллектив ФОК апрель\SDC157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14290"/>
            <a:ext cx="3686175" cy="276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МДОУ № 1\САДИК фото все\2014-2015\Конференция 2014г\SAM_0323.JPG"/>
          <p:cNvPicPr/>
          <p:nvPr/>
        </p:nvPicPr>
        <p:blipFill>
          <a:blip r:embed="rId4" cstate="print"/>
          <a:srcRect l="38019" t="24441" r="6869" b="11661"/>
          <a:stretch>
            <a:fillRect/>
          </a:stretch>
        </p:blipFill>
        <p:spPr bwMode="auto">
          <a:xfrm>
            <a:off x="1857356" y="3714752"/>
            <a:ext cx="264320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МДОУ № 1\САДИК фото все\2013-2014\Фото конференц  авг 2013\SAM_0133.JPG"/>
          <p:cNvPicPr/>
          <p:nvPr/>
        </p:nvPicPr>
        <p:blipFill>
          <a:blip r:embed="rId5" cstate="print"/>
          <a:srcRect l="26667" t="14444" r="13333"/>
          <a:stretch>
            <a:fillRect/>
          </a:stretch>
        </p:blipFill>
        <p:spPr bwMode="auto">
          <a:xfrm>
            <a:off x="4857752" y="3714752"/>
            <a:ext cx="314327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МДОУ № 1\САДИК фото все\2014-2015\Мое Патриотич. воспитание\SDC16297.JPG"/>
          <p:cNvPicPr/>
          <p:nvPr/>
        </p:nvPicPr>
        <p:blipFill>
          <a:blip r:embed="rId6" cstate="print">
            <a:lum bright="10000" contrast="-10000"/>
          </a:blip>
          <a:srcRect l="20875" r="15668"/>
          <a:stretch>
            <a:fillRect/>
          </a:stretch>
        </p:blipFill>
        <p:spPr bwMode="auto">
          <a:xfrm rot="5400000">
            <a:off x="5072066" y="-24"/>
            <a:ext cx="2714645" cy="314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85728"/>
            <a:ext cx="6000792" cy="175736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600" dirty="0" smtClean="0">
                <a:solidFill>
                  <a:srgbClr val="0033CC"/>
                </a:solidFill>
              </a:rPr>
              <a:t>        В 2012 году  Татьяна Николаевна принимала участие в конкурсе Губернатора Иркутской области на присуждение премии «Лучший педагогический работник муниципального дошкольного образовательного учреждения» и стала победителем в номинации «Лучший  воспитатель муниципального дошкольного образовательного учреждения».</a:t>
            </a:r>
          </a:p>
          <a:p>
            <a:pPr algn="just">
              <a:buNone/>
            </a:pPr>
            <a:r>
              <a:rPr lang="ru-RU" sz="1600" dirty="0" smtClean="0"/>
              <a:t> </a:t>
            </a:r>
          </a:p>
          <a:p>
            <a:pPr algn="just">
              <a:buNone/>
            </a:pPr>
            <a:r>
              <a:rPr lang="ru-RU" sz="1600" dirty="0" smtClean="0"/>
              <a:t>        </a:t>
            </a:r>
            <a:r>
              <a:rPr lang="ru-RU" sz="1600" dirty="0" smtClean="0">
                <a:solidFill>
                  <a:srgbClr val="0033CC"/>
                </a:solidFill>
              </a:rPr>
              <a:t>Педагоги награждены грамотами и благодарностями Министерства образования Иркутской области.</a:t>
            </a:r>
            <a:endParaRPr lang="ru-RU" sz="1600" dirty="0">
              <a:solidFill>
                <a:srgbClr val="0033CC"/>
              </a:solidFill>
            </a:endParaRPr>
          </a:p>
        </p:txBody>
      </p:sp>
      <p:pic>
        <p:nvPicPr>
          <p:cNvPr id="4" name="Рисунок 3" descr="D:\МДОУ № 1\САДИК фото все\Коллектив д.с.Ромашка\Бушкина Т.Н..jpg"/>
          <p:cNvPicPr/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7143768" y="285728"/>
            <a:ext cx="1619251" cy="2357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:\МДОУ № 1\САДИК фото все\Коллектив д.с.Ромашка\Саказова Е.Н..jpg"/>
          <p:cNvPicPr/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928662" y="3143248"/>
            <a:ext cx="1571636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:\МДОУ № 1\САДИК фото все\Коллектив д.с.Ромашка\Карякина И.А..jpg"/>
          <p:cNvPicPr/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7215206" y="2928934"/>
            <a:ext cx="1528764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Documents and Settings\User\Local Settings\Temporary Internet Files\Content.MSO\1922F61F.jpg"/>
          <p:cNvPicPr/>
          <p:nvPr/>
        </p:nvPicPr>
        <p:blipFill>
          <a:blip r:embed="rId6" cstate="print">
            <a:lum contrast="20000"/>
          </a:blip>
          <a:srcRect l="69297" t="2563" r="9803" b="75078"/>
          <a:stretch>
            <a:fillRect/>
          </a:stretch>
        </p:blipFill>
        <p:spPr bwMode="auto">
          <a:xfrm>
            <a:off x="5072066" y="3643314"/>
            <a:ext cx="1643074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:\МДОУ № 1\Юбилей сада 45\Ромашке-45\IMG_9027.jpg"/>
          <p:cNvPicPr/>
          <p:nvPr/>
        </p:nvPicPr>
        <p:blipFill>
          <a:blip r:embed="rId7">
            <a:lum contrast="30000"/>
          </a:blip>
          <a:srcRect l="81595" t="46793" r="11758" b="35614"/>
          <a:stretch>
            <a:fillRect/>
          </a:stretch>
        </p:blipFill>
        <p:spPr bwMode="auto">
          <a:xfrm>
            <a:off x="3143240" y="3643314"/>
            <a:ext cx="1428759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28926" y="142852"/>
            <a:ext cx="3000396" cy="1328733"/>
          </a:xfrm>
        </p:spPr>
        <p:txBody>
          <a:bodyPr>
            <a:normAutofit fontScale="475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Ежегодно проводятся праздничные  (более 20) </a:t>
            </a:r>
          </a:p>
          <a:p>
            <a:pPr algn="ctr">
              <a:lnSpc>
                <a:spcPct val="120000"/>
              </a:lnSpc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спортивные (более 10) мероприятия</a:t>
            </a:r>
          </a:p>
          <a:p>
            <a:endParaRPr lang="ru-RU" dirty="0"/>
          </a:p>
        </p:txBody>
      </p:sp>
      <p:pic>
        <p:nvPicPr>
          <p:cNvPr id="4" name="Рисунок 3" descr="C:\Users\user\Desktop\Номинации День дошкольник2014г\Номинация 6\День защиты детей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95232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2780928"/>
            <a:ext cx="2000264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CC"/>
                </a:solidFill>
              </a:rPr>
              <a:t>День защиты детей</a:t>
            </a:r>
            <a:endParaRPr lang="ru-RU" sz="1600" dirty="0">
              <a:solidFill>
                <a:srgbClr val="0000CC"/>
              </a:solidFill>
            </a:endParaRPr>
          </a:p>
        </p:txBody>
      </p:sp>
      <p:pic>
        <p:nvPicPr>
          <p:cNvPr id="6" name="Рисунок 5" descr="C:\Users\user\Desktop\Номинации День дошкольник2014г\Номинация 6\Осенние праздни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60648"/>
            <a:ext cx="300039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300192" y="2780928"/>
            <a:ext cx="2428892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</a:rPr>
              <a:t>Осенние праздники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8" name="Рисунок 7" descr="C:\Users\user\Desktop\Номинации День дошкольник2014г\Номинация 6\Маслениц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1916832"/>
            <a:ext cx="223224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851920" y="5085184"/>
            <a:ext cx="1428760" cy="285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</a:rPr>
              <a:t>Масленица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10" name="Picture 2" descr="C:\Users\user\Desktop\Номинации День дошкольник2014г\Номинация 6\Выпускной 2014г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3429000"/>
            <a:ext cx="2763982" cy="235790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300192" y="5949280"/>
            <a:ext cx="2143140" cy="285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</a:rPr>
              <a:t>Выпускной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12" name="Рисунок 11" descr="D:\МДОУ № 1\САДИК фото все\2014-2015\Лето 2015\День нептуна\SDC16705.JPG"/>
          <p:cNvPicPr/>
          <p:nvPr/>
        </p:nvPicPr>
        <p:blipFill>
          <a:blip r:embed="rId7" cstate="print"/>
          <a:srcRect l="28705" r="11678"/>
          <a:stretch>
            <a:fillRect/>
          </a:stretch>
        </p:blipFill>
        <p:spPr bwMode="auto">
          <a:xfrm>
            <a:off x="857224" y="3429000"/>
            <a:ext cx="221457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928662" y="6143644"/>
            <a:ext cx="1857388" cy="4286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</a:rPr>
              <a:t>День Нептуна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57620" y="5072074"/>
            <a:ext cx="1428760" cy="285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</a:rPr>
              <a:t>Масленица</a:t>
            </a:r>
            <a:endParaRPr lang="ru-RU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:\МДОУ № 1\САДИК фото все\2014-2015\Лето 2015\Квест Кравцевич\SDC16690.JPG"/>
          <p:cNvPicPr>
            <a:picLocks noGrp="1"/>
          </p:cNvPicPr>
          <p:nvPr>
            <p:ph idx="1"/>
          </p:nvPr>
        </p:nvPicPr>
        <p:blipFill>
          <a:blip r:embed="rId3" cstate="print"/>
          <a:srcRect l="28434" t="11975"/>
          <a:stretch>
            <a:fillRect/>
          </a:stretch>
        </p:blipFill>
        <p:spPr bwMode="auto">
          <a:xfrm>
            <a:off x="928662" y="285729"/>
            <a:ext cx="235745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МДОУ № 1\САДИК фото все\2014-2015\Лето 2015\Летние приключен друзей Кругликова Н.М. Перепечина Н.Н 3гр\SDC16514.JPG"/>
          <p:cNvPicPr/>
          <p:nvPr/>
        </p:nvPicPr>
        <p:blipFill>
          <a:blip r:embed="rId4" cstate="print"/>
          <a:srcRect l="25000" r="10416"/>
          <a:stretch>
            <a:fillRect/>
          </a:stretch>
        </p:blipFill>
        <p:spPr bwMode="auto">
          <a:xfrm>
            <a:off x="6215074" y="214290"/>
            <a:ext cx="235745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285852" y="2571744"/>
            <a:ext cx="1428760" cy="285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rgbClr val="0000CC"/>
                </a:solidFill>
              </a:rPr>
              <a:t>Квест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15074" y="2571744"/>
            <a:ext cx="2428892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</a:rPr>
              <a:t>Летние приключения друзей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9" name="Рисунок 8" descr="D:\МДОУ № 1\САДИК фото все\2014-2015\Лето 2015\Русская березка Ежеченко 3гр\SDC16551.JPG"/>
          <p:cNvPicPr/>
          <p:nvPr/>
        </p:nvPicPr>
        <p:blipFill>
          <a:blip r:embed="rId5" cstate="print"/>
          <a:srcRect l="15890"/>
          <a:stretch>
            <a:fillRect/>
          </a:stretch>
        </p:blipFill>
        <p:spPr bwMode="auto">
          <a:xfrm>
            <a:off x="642910" y="3286124"/>
            <a:ext cx="239077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857224" y="5929330"/>
            <a:ext cx="2143140" cy="571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</a:rPr>
              <a:t>Праздник Русской березки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11" name="Рисунок 10" descr="D:\МДОУ № 1\САДИК фото все\2014-2015\Лето 2015\Экологич. развлечение Аник,Труск 3гр\IMG_20150703_105004.jpg"/>
          <p:cNvPicPr/>
          <p:nvPr/>
        </p:nvPicPr>
        <p:blipFill>
          <a:blip r:embed="rId6" cstate="print">
            <a:lum bright="30000"/>
          </a:blip>
          <a:srcRect l="22862"/>
          <a:stretch>
            <a:fillRect/>
          </a:stretch>
        </p:blipFill>
        <p:spPr bwMode="auto">
          <a:xfrm>
            <a:off x="3571868" y="285728"/>
            <a:ext cx="242889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571868" y="2786058"/>
            <a:ext cx="2428892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</a:rPr>
              <a:t>Экологический десант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13" name="Рисунок 12" descr="D:\МДОУ № 1\САДИК фото все\2014-2015\Лето 2015\Развлечение. Школа дорожных знаков. Коробовских Е.Б\CAM02599.jpg"/>
          <p:cNvPicPr/>
          <p:nvPr/>
        </p:nvPicPr>
        <p:blipFill>
          <a:blip r:embed="rId7" cstate="print"/>
          <a:srcRect l="16423"/>
          <a:stretch>
            <a:fillRect/>
          </a:stretch>
        </p:blipFill>
        <p:spPr bwMode="auto">
          <a:xfrm>
            <a:off x="6357950" y="3286124"/>
            <a:ext cx="242889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6357950" y="5857892"/>
            <a:ext cx="2143140" cy="571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</a:rPr>
              <a:t>Школа дорожных знаков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15" name="Рисунок 14" descr="C:\Users\user\Desktop\Номинации День дошкольник2014г\Номинация 6\День Земли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3429000"/>
            <a:ext cx="288089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857620" y="5786454"/>
            <a:ext cx="1714512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</a:rPr>
              <a:t>День Земли</a:t>
            </a:r>
            <a:endParaRPr lang="ru-RU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285728"/>
            <a:ext cx="7943848" cy="5857916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44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Достигнуты   следующие   результаты в     </a:t>
            </a:r>
          </a:p>
          <a:p>
            <a:pPr algn="ctr">
              <a:buNone/>
            </a:pPr>
            <a:r>
              <a:rPr lang="ru-RU" sz="44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2013- 2014 году:</a:t>
            </a:r>
          </a:p>
          <a:p>
            <a:pPr>
              <a:buNone/>
            </a:pPr>
            <a:endParaRPr lang="ru-RU" sz="2400" dirty="0" smtClean="0">
              <a:solidFill>
                <a:srgbClr val="0033CC"/>
              </a:solidFill>
            </a:endParaRPr>
          </a:p>
          <a:p>
            <a:r>
              <a:rPr lang="ru-RU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Сертификат  участника конкурса брошюр «Свирск – наш общий дом»,</a:t>
            </a:r>
            <a:r>
              <a:rPr lang="ru-RU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посвященном 65 - </a:t>
            </a:r>
            <a:r>
              <a:rPr lang="ru-RU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города  Свирск.   Сентябрь,2013г.</a:t>
            </a:r>
          </a:p>
          <a:p>
            <a:r>
              <a:rPr lang="ru-RU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Благодарственное  письмо</a:t>
            </a:r>
            <a:r>
              <a:rPr lang="ru-RU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2013г  за активное участие в конкурсе </a:t>
            </a:r>
            <a:r>
              <a:rPr lang="ru-RU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«Кулинарный поединок» 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место</a:t>
            </a:r>
            <a:r>
              <a:rPr lang="ru-RU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среди муниципальных дошкольных  образовательных  учреждений.</a:t>
            </a:r>
          </a:p>
          <a:p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место городской конкурс </a:t>
            </a:r>
            <a:r>
              <a:rPr lang="ru-RU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Светофорик</a:t>
            </a:r>
            <a:r>
              <a:rPr lang="ru-RU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среди дошкольных учреждений, июнь 2014г.</a:t>
            </a:r>
            <a:endParaRPr lang="ru-RU" sz="3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место городской конкурс </a:t>
            </a:r>
            <a:r>
              <a:rPr lang="ru-RU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Светофорик</a:t>
            </a:r>
            <a:r>
              <a:rPr lang="ru-RU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– папка –передвижка, декабрь 2013г</a:t>
            </a:r>
            <a:endParaRPr lang="ru-RU" sz="3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место городской конкурс </a:t>
            </a:r>
            <a:r>
              <a:rPr lang="ru-RU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Светофорик</a:t>
            </a:r>
            <a:r>
              <a:rPr lang="ru-RU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- лучшая поделка по теме «Моя семья соблюдает правила ПДД»- «Светофор – друг детей» родительница </a:t>
            </a:r>
            <a:r>
              <a:rPr lang="ru-RU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Коробовских</a:t>
            </a:r>
            <a:r>
              <a:rPr lang="ru-RU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Е.Б.»</a:t>
            </a:r>
            <a:endParaRPr lang="ru-RU" sz="3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место городской конкурс на лучшую новогоднюю игрушку «По сказкам А.С.Пушкина» - Нестеренко Влад «золотая рыбка».</a:t>
            </a:r>
            <a:endParaRPr lang="ru-RU" sz="3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Участие в муниципальном конкурсе «Воспитатель года 2014г» </a:t>
            </a:r>
            <a:endParaRPr lang="ru-RU" sz="3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Участие педагогов во всероссийских конкурсах</a:t>
            </a:r>
          </a:p>
          <a:p>
            <a:r>
              <a:rPr lang="ru-RU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Участие в городском конкурсе «Веселые старты» 3 место</a:t>
            </a:r>
          </a:p>
          <a:p>
            <a:pPr>
              <a:buNone/>
            </a:pPr>
            <a:endParaRPr lang="ru-RU" sz="3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ДОУ № 1\ДОКУМЕНТАЦИЯ САДА\Информ. об участии в конкурсах\Трускова Приложение 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2003367" cy="2951018"/>
          </a:xfrm>
          <a:prstGeom prst="rect">
            <a:avLst/>
          </a:prstGeom>
          <a:noFill/>
        </p:spPr>
      </p:pic>
      <p:pic>
        <p:nvPicPr>
          <p:cNvPr id="5" name="Рисунок 4" descr="D:\МДОУ № 1\Самообразование\Карякина Свидетельство Всер конк 13г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32656"/>
            <a:ext cx="19442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МДОУ № 1\Самообразование\Карякина ДИПЛОМ Всер.конк 14г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32656"/>
            <a:ext cx="185600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:\МДОУ № 1\ДОКУМЕНТАЦИЯ САДА\Информ. об участии в конкурсах\Трускова Прилож 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332656"/>
            <a:ext cx="1950149" cy="2808312"/>
          </a:xfrm>
          <a:prstGeom prst="rect">
            <a:avLst/>
          </a:prstGeom>
          <a:noFill/>
        </p:spPr>
      </p:pic>
      <p:pic>
        <p:nvPicPr>
          <p:cNvPr id="8" name="Рисунок 7" descr="C:\Users\user\Downloads\ДИПЛОМ_238 Бушкина Т.Н.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645024"/>
            <a:ext cx="200330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D:\МДОУ № 1\ДОКУМЕНТАЦИЯ САДА\Информ. об участии в конкурсах\Саказова Приложение 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3645024"/>
            <a:ext cx="2021891" cy="2836966"/>
          </a:xfrm>
          <a:prstGeom prst="rect">
            <a:avLst/>
          </a:prstGeom>
          <a:noFill/>
        </p:spPr>
      </p:pic>
      <p:pic>
        <p:nvPicPr>
          <p:cNvPr id="10" name="Содержимое 3" descr="D:\МДОУ № 1\ПДД вся информ\Грамоты по ПДД 2014г\сканирование0003.jpg"/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4008" y="3645024"/>
            <a:ext cx="207267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D:\МДОУ № 1\ПДД вся информ\Грамоты по ПДД 2014г\сканирование000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8264" y="3645024"/>
            <a:ext cx="2002929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5139" t="15375" r="35529" b="11782"/>
          <a:stretch>
            <a:fillRect/>
          </a:stretch>
        </p:blipFill>
        <p:spPr bwMode="auto">
          <a:xfrm>
            <a:off x="285720" y="285728"/>
            <a:ext cx="250033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Desktop\НАГРАДЫ ВСЕ\Сертификат за ФГОС 2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452295" y="-237640"/>
            <a:ext cx="2500330" cy="3547067"/>
          </a:xfrm>
          <a:prstGeom prst="rect">
            <a:avLst/>
          </a:prstGeom>
          <a:noFill/>
        </p:spPr>
      </p:pic>
      <p:pic>
        <p:nvPicPr>
          <p:cNvPr id="6" name="Содержимое 4" descr="D:\МДОУ № 1\ПДД вся информ\Грамоты по ПДД 2014г\сканирование0001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260648"/>
            <a:ext cx="2286000" cy="293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user\Desktop\НАГРАДЫ ВСЕ\Грамота  Веселые старты 2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643314"/>
            <a:ext cx="2160240" cy="2879376"/>
          </a:xfrm>
          <a:prstGeom prst="rect">
            <a:avLst/>
          </a:prstGeom>
          <a:noFill/>
        </p:spPr>
      </p:pic>
      <p:pic>
        <p:nvPicPr>
          <p:cNvPr id="8" name="Рисунок 7" descr="D:\МДОУ № 1\ПДД вся информ\Грамоты по ПДД 2014г\сканирование000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357562"/>
            <a:ext cx="235916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 cstate="print"/>
          <a:srcRect l="35057" t="14563" r="35611" b="11610"/>
          <a:stretch>
            <a:fillRect/>
          </a:stretch>
        </p:blipFill>
        <p:spPr bwMode="auto">
          <a:xfrm>
            <a:off x="6588224" y="3501008"/>
            <a:ext cx="2232248" cy="295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:\МДОУ № 1\ДОКУМЕНТАЦИЯ САДА\НАГРАДЫ ВСЕ\день защиты детей 2015 спорт.соревновани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14290"/>
            <a:ext cx="235745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МДОУ № 1\ДОКУМЕНТАЦИЯ САДА\НАГРАДЫ ВСЕ\диплом Театральный сезон20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214290"/>
            <a:ext cx="235745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МДОУ № 1\ДОКУМЕНТАЦИЯ САДА\НАГРАДЫ ВСЕ\конкурс Витамины для здоровья 2015\Вахрушева О.Н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86190"/>
            <a:ext cx="235745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МДОУ № 1\ДОКУМЕНТАЦИЯ САДА\НАГРАДЫ ВСЕ\диплом охрана труда.JPG"/>
          <p:cNvPicPr/>
          <p:nvPr/>
        </p:nvPicPr>
        <p:blipFill>
          <a:blip r:embed="rId6" cstate="print"/>
          <a:srcRect l="2809" t="2107" r="4494" b="3089"/>
          <a:stretch>
            <a:fillRect/>
          </a:stretch>
        </p:blipFill>
        <p:spPr bwMode="auto">
          <a:xfrm>
            <a:off x="6572264" y="214290"/>
            <a:ext cx="228601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МДОУ № 1\ДОКУМЕНТАЦИЯ САДА\НАГРАДЫ ВСЕ\Пионербол 2 место 201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3643314"/>
            <a:ext cx="2242614" cy="295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МДОУ № 1\ДОКУМЕНТАЦИЯ САДА\НАГРАДЫ ВСЕ\спатракиада по пионерболу совет женщин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3571876"/>
            <a:ext cx="2428892" cy="311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428604"/>
            <a:ext cx="8043890" cy="569755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8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Учреждение осуществляет образовательную деятельность в соответствии с ФГОС и ООП ДО.</a:t>
            </a:r>
            <a:r>
              <a:rPr lang="ru-RU" sz="6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Программа учреждения разработана на основе «Примерной основной общеобразовательной программы дошкольного образования» «От рождения до школы» / под ред. Н. Е. </a:t>
            </a:r>
            <a:r>
              <a:rPr lang="ru-RU" sz="8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Вераксы</a:t>
            </a:r>
            <a:r>
              <a:rPr lang="ru-RU" sz="8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Т. С. Комаровой, М. А. Васильевой и с учётом комплексной программы «Программа воспитания и обучения детей в детском саду» под редакцией М.А. Васильевой, В.В.Гербовой, Т.С. Комаровой.  </a:t>
            </a:r>
            <a:br>
              <a:rPr lang="ru-RU" sz="8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Раздел коррекционной работы в логопедических группах Учреждения осуществляется на основе - «Программы дошкольных образовательных учреждений компенсирующего  вида для детей с нарушениями речи. Коррекция нарушений речи», Т. Б. Филичева, Г.В. Чиркина.</a:t>
            </a:r>
            <a:br>
              <a:rPr lang="ru-RU" sz="8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8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Часть Программы, формируемая  участниками  образовательного процесса, осуществляется по приоритетному направлению работы учреждения</a:t>
            </a:r>
            <a:r>
              <a:rPr lang="ru-RU" sz="8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sz="8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- речевое развитие</a:t>
            </a:r>
            <a:r>
              <a:rPr lang="ru-RU" sz="8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-физическое развитие </a:t>
            </a:r>
            <a:br>
              <a:rPr lang="ru-RU" sz="8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 художественно-эстетическое развитие.</a:t>
            </a:r>
            <a:r>
              <a:rPr lang="ru-RU" sz="8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8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 занятия в театральном кружке «</a:t>
            </a:r>
            <a:r>
              <a:rPr lang="ru-RU" sz="8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Кукляндия</a:t>
            </a:r>
            <a:r>
              <a:rPr lang="ru-RU" sz="8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» и  изобразительном кружке «Очень умелые ручки»).</a:t>
            </a:r>
            <a:br>
              <a:rPr lang="ru-RU" sz="8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8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:\МДОУ № 1\ДОКУМЕНТАЦИЯ САДА\НАГРАДЫ ВСЕ\за участие в совете женщин.jpg"/>
          <p:cNvPicPr/>
          <p:nvPr/>
        </p:nvPicPr>
        <p:blipFill>
          <a:blip r:embed="rId3" cstate="print"/>
          <a:srcRect r="6907" b="2286"/>
          <a:stretch>
            <a:fillRect/>
          </a:stretch>
        </p:blipFill>
        <p:spPr bwMode="auto">
          <a:xfrm>
            <a:off x="1071538" y="214290"/>
            <a:ext cx="235745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МДОУ № 1\ДОКУМЕНТАЦИЯ САДА\НАГРАДЫ ВСЕ\лучшая актриса театр конк20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500438"/>
            <a:ext cx="2347367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МДОУ № 1\ДОКУМЕНТАЦИЯ САДА\НАГРАДЫ ВСЕ\лучший актер театр конк20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14291"/>
            <a:ext cx="2571767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МДОУ № 1\ДОКУМЕНТАЦИЯ САДА\НАГРАДЫ ВСЕ\Богданова 2м Воспитатель года 20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3500438"/>
            <a:ext cx="2319338" cy="320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42852"/>
            <a:ext cx="8001056" cy="6500858"/>
          </a:xfrm>
        </p:spPr>
        <p:txBody>
          <a:bodyPr>
            <a:normAutofit fontScale="25000" lnSpcReduction="20000"/>
          </a:bodyPr>
          <a:lstStyle/>
          <a:p>
            <a:r>
              <a:rPr lang="ru-RU" sz="6400" b="1" dirty="0" smtClean="0">
                <a:solidFill>
                  <a:srgbClr val="0033CC"/>
                </a:solidFill>
              </a:rPr>
              <a:t>Сертификат</a:t>
            </a:r>
            <a:r>
              <a:rPr lang="ru-RU" sz="6400" dirty="0" smtClean="0">
                <a:solidFill>
                  <a:srgbClr val="0033CC"/>
                </a:solidFill>
              </a:rPr>
              <a:t> учреждению и статуэтка победителя в номинации «Лучшая организация работы к внедрению ФГОС», сентябрь 2014г.</a:t>
            </a:r>
          </a:p>
          <a:p>
            <a:r>
              <a:rPr lang="ru-RU" sz="6400" dirty="0" smtClean="0">
                <a:solidFill>
                  <a:srgbClr val="0033CC"/>
                </a:solidFill>
              </a:rPr>
              <a:t>Городской конкурс «</a:t>
            </a:r>
            <a:r>
              <a:rPr lang="ru-RU" sz="6400" b="1" dirty="0" err="1" smtClean="0">
                <a:solidFill>
                  <a:srgbClr val="0033CC"/>
                </a:solidFill>
              </a:rPr>
              <a:t>Мультландия</a:t>
            </a:r>
            <a:r>
              <a:rPr lang="ru-RU" sz="6400" b="1" dirty="0" smtClean="0">
                <a:solidFill>
                  <a:srgbClr val="0033CC"/>
                </a:solidFill>
              </a:rPr>
              <a:t>»</a:t>
            </a:r>
            <a:r>
              <a:rPr lang="ru-RU" sz="6400" dirty="0" smtClean="0">
                <a:solidFill>
                  <a:srgbClr val="0033CC"/>
                </a:solidFill>
              </a:rPr>
              <a:t> на лучшую новогоднюю игрушку  </a:t>
            </a:r>
            <a:r>
              <a:rPr lang="ru-RU" sz="6400" dirty="0" err="1" smtClean="0">
                <a:solidFill>
                  <a:srgbClr val="0033CC"/>
                </a:solidFill>
              </a:rPr>
              <a:t>Вильданов</a:t>
            </a:r>
            <a:r>
              <a:rPr lang="ru-RU" sz="6400" dirty="0" smtClean="0">
                <a:solidFill>
                  <a:srgbClr val="0033CC"/>
                </a:solidFill>
              </a:rPr>
              <a:t>  </a:t>
            </a:r>
            <a:r>
              <a:rPr lang="ru-RU" sz="6400" dirty="0" err="1" smtClean="0">
                <a:solidFill>
                  <a:srgbClr val="0033CC"/>
                </a:solidFill>
              </a:rPr>
              <a:t>Равиль</a:t>
            </a:r>
            <a:r>
              <a:rPr lang="ru-RU" sz="6400" dirty="0" smtClean="0">
                <a:solidFill>
                  <a:srgbClr val="0033CC"/>
                </a:solidFill>
              </a:rPr>
              <a:t>  1 младшая группа, воспитатель Кобелева О.М – </a:t>
            </a:r>
            <a:r>
              <a:rPr lang="ru-RU" sz="6400" b="1" dirty="0" smtClean="0">
                <a:solidFill>
                  <a:srgbClr val="0033CC"/>
                </a:solidFill>
              </a:rPr>
              <a:t>победитель</a:t>
            </a:r>
            <a:r>
              <a:rPr lang="ru-RU" sz="6400" dirty="0" smtClean="0">
                <a:solidFill>
                  <a:srgbClr val="0033CC"/>
                </a:solidFill>
              </a:rPr>
              <a:t>, декабрь 2014г</a:t>
            </a:r>
          </a:p>
          <a:p>
            <a:r>
              <a:rPr lang="ru-RU" sz="6400" dirty="0" smtClean="0">
                <a:solidFill>
                  <a:srgbClr val="0033CC"/>
                </a:solidFill>
              </a:rPr>
              <a:t>Городской конкурс «</a:t>
            </a:r>
            <a:r>
              <a:rPr lang="ru-RU" sz="6400" b="1" dirty="0" err="1" smtClean="0">
                <a:solidFill>
                  <a:srgbClr val="0033CC"/>
                </a:solidFill>
              </a:rPr>
              <a:t>Мультландия</a:t>
            </a:r>
            <a:r>
              <a:rPr lang="ru-RU" sz="6400" b="1" dirty="0" smtClean="0">
                <a:solidFill>
                  <a:srgbClr val="0033CC"/>
                </a:solidFill>
              </a:rPr>
              <a:t>»</a:t>
            </a:r>
            <a:r>
              <a:rPr lang="ru-RU" sz="6400" dirty="0" smtClean="0">
                <a:solidFill>
                  <a:srgbClr val="0033CC"/>
                </a:solidFill>
              </a:rPr>
              <a:t> на лучшую новогоднюю игрушку  </a:t>
            </a:r>
            <a:r>
              <a:rPr lang="ru-RU" sz="6400" b="1" dirty="0" smtClean="0">
                <a:solidFill>
                  <a:srgbClr val="0033CC"/>
                </a:solidFill>
              </a:rPr>
              <a:t>2</a:t>
            </a:r>
            <a:r>
              <a:rPr lang="ru-RU" sz="6400" dirty="0" smtClean="0">
                <a:solidFill>
                  <a:srgbClr val="0033CC"/>
                </a:solidFill>
              </a:rPr>
              <a:t> </a:t>
            </a:r>
            <a:r>
              <a:rPr lang="ru-RU" sz="6400" b="1" dirty="0" smtClean="0">
                <a:solidFill>
                  <a:srgbClr val="0033CC"/>
                </a:solidFill>
              </a:rPr>
              <a:t>младшая группа «Огонек»</a:t>
            </a:r>
            <a:r>
              <a:rPr lang="ru-RU" sz="6400" dirty="0" smtClean="0">
                <a:solidFill>
                  <a:srgbClr val="0033CC"/>
                </a:solidFill>
              </a:rPr>
              <a:t> воспитатель Королева Т.В. - </a:t>
            </a:r>
            <a:r>
              <a:rPr lang="ru-RU" sz="6400" b="1" dirty="0" smtClean="0">
                <a:solidFill>
                  <a:srgbClr val="0033CC"/>
                </a:solidFill>
              </a:rPr>
              <a:t>3 место</a:t>
            </a:r>
            <a:r>
              <a:rPr lang="ru-RU" sz="6400" dirty="0" smtClean="0">
                <a:solidFill>
                  <a:srgbClr val="0033CC"/>
                </a:solidFill>
              </a:rPr>
              <a:t> за коллективную работу, декабрь 2014г</a:t>
            </a:r>
          </a:p>
          <a:p>
            <a:r>
              <a:rPr lang="ru-RU" sz="6400" dirty="0" smtClean="0">
                <a:solidFill>
                  <a:srgbClr val="0033CC"/>
                </a:solidFill>
              </a:rPr>
              <a:t>Городской  конкурс </a:t>
            </a:r>
            <a:r>
              <a:rPr lang="ru-RU" sz="6400" b="1" dirty="0" smtClean="0">
                <a:solidFill>
                  <a:srgbClr val="0033CC"/>
                </a:solidFill>
              </a:rPr>
              <a:t>«Воспитатель года  2015г</a:t>
            </a:r>
            <a:r>
              <a:rPr lang="ru-RU" sz="6400" dirty="0" smtClean="0">
                <a:solidFill>
                  <a:srgbClr val="0033CC"/>
                </a:solidFill>
              </a:rPr>
              <a:t>» - Богданова  Ирина  Васильевна –</a:t>
            </a:r>
            <a:r>
              <a:rPr lang="ru-RU" sz="6400" b="1" dirty="0" smtClean="0">
                <a:solidFill>
                  <a:srgbClr val="0033CC"/>
                </a:solidFill>
              </a:rPr>
              <a:t>2 место</a:t>
            </a:r>
            <a:r>
              <a:rPr lang="ru-RU" sz="6400" dirty="0" smtClean="0">
                <a:solidFill>
                  <a:srgbClr val="0033CC"/>
                </a:solidFill>
              </a:rPr>
              <a:t>, март 2015г</a:t>
            </a:r>
          </a:p>
          <a:p>
            <a:r>
              <a:rPr lang="ru-RU" sz="6400" dirty="0" smtClean="0">
                <a:solidFill>
                  <a:srgbClr val="0033CC"/>
                </a:solidFill>
              </a:rPr>
              <a:t>Городской театральный конкурс </a:t>
            </a:r>
            <a:r>
              <a:rPr lang="ru-RU" sz="6400" b="1" dirty="0" smtClean="0">
                <a:solidFill>
                  <a:srgbClr val="0033CC"/>
                </a:solidFill>
              </a:rPr>
              <a:t>«Золотой ключик»,</a:t>
            </a:r>
            <a:r>
              <a:rPr lang="ru-RU" sz="6400" dirty="0" smtClean="0">
                <a:solidFill>
                  <a:srgbClr val="0033CC"/>
                </a:solidFill>
              </a:rPr>
              <a:t> МДОУ № 1 победитель в номинации Лучший художественный дизайн, апрель 2015г</a:t>
            </a:r>
          </a:p>
          <a:p>
            <a:r>
              <a:rPr lang="ru-RU" sz="6400" dirty="0" smtClean="0">
                <a:solidFill>
                  <a:srgbClr val="0033CC"/>
                </a:solidFill>
              </a:rPr>
              <a:t>Городской конкурс по пионерболу среди дошкольных учреждений, посвященных 70 </a:t>
            </a:r>
            <a:r>
              <a:rPr lang="ru-RU" sz="6400" dirty="0" err="1" smtClean="0">
                <a:solidFill>
                  <a:srgbClr val="0033CC"/>
                </a:solidFill>
              </a:rPr>
              <a:t>летию</a:t>
            </a:r>
            <a:r>
              <a:rPr lang="ru-RU" sz="6400" dirty="0" smtClean="0">
                <a:solidFill>
                  <a:srgbClr val="0033CC"/>
                </a:solidFill>
              </a:rPr>
              <a:t> Победы МДОУ № 1 – </a:t>
            </a:r>
            <a:r>
              <a:rPr lang="ru-RU" sz="6400" b="1" dirty="0" smtClean="0">
                <a:solidFill>
                  <a:srgbClr val="0033CC"/>
                </a:solidFill>
              </a:rPr>
              <a:t>2 место</a:t>
            </a:r>
            <a:r>
              <a:rPr lang="ru-RU" sz="6400" dirty="0" smtClean="0">
                <a:solidFill>
                  <a:srgbClr val="0033CC"/>
                </a:solidFill>
              </a:rPr>
              <a:t>, апрель 2014г</a:t>
            </a:r>
          </a:p>
          <a:p>
            <a:r>
              <a:rPr lang="ru-RU" sz="6400" dirty="0" smtClean="0">
                <a:solidFill>
                  <a:srgbClr val="0033CC"/>
                </a:solidFill>
              </a:rPr>
              <a:t>Городские соревнования среди дошкольных учреждений </a:t>
            </a:r>
            <a:r>
              <a:rPr lang="ru-RU" sz="6400" b="1" dirty="0" smtClean="0">
                <a:solidFill>
                  <a:srgbClr val="0033CC"/>
                </a:solidFill>
              </a:rPr>
              <a:t>«Веселые старты</a:t>
            </a:r>
            <a:r>
              <a:rPr lang="ru-RU" sz="6400" dirty="0" smtClean="0">
                <a:solidFill>
                  <a:srgbClr val="0033CC"/>
                </a:solidFill>
              </a:rPr>
              <a:t>» команда детей подготовительной группы «Ромашка», воспитатель Богданова И.В.,- </a:t>
            </a:r>
            <a:r>
              <a:rPr lang="ru-RU" sz="6400" b="1" dirty="0" smtClean="0">
                <a:solidFill>
                  <a:srgbClr val="0033CC"/>
                </a:solidFill>
              </a:rPr>
              <a:t>3 место</a:t>
            </a:r>
            <a:r>
              <a:rPr lang="ru-RU" sz="6400" dirty="0" smtClean="0">
                <a:solidFill>
                  <a:srgbClr val="0033CC"/>
                </a:solidFill>
              </a:rPr>
              <a:t>,  ноябрь 2014г</a:t>
            </a:r>
          </a:p>
          <a:p>
            <a:r>
              <a:rPr lang="ru-RU" sz="6400" dirty="0" smtClean="0">
                <a:solidFill>
                  <a:srgbClr val="0033CC"/>
                </a:solidFill>
              </a:rPr>
              <a:t>Городской конкурс рисунков </a:t>
            </a:r>
            <a:r>
              <a:rPr lang="ru-RU" sz="6400" b="1" dirty="0" smtClean="0">
                <a:solidFill>
                  <a:srgbClr val="0033CC"/>
                </a:solidFill>
              </a:rPr>
              <a:t>«Новый год в добром Свирске»</a:t>
            </a:r>
            <a:r>
              <a:rPr lang="ru-RU" sz="6400" dirty="0" smtClean="0">
                <a:solidFill>
                  <a:srgbClr val="0033CC"/>
                </a:solidFill>
              </a:rPr>
              <a:t> - </a:t>
            </a:r>
            <a:r>
              <a:rPr lang="ru-RU" sz="6400" b="1" dirty="0" smtClean="0">
                <a:solidFill>
                  <a:srgbClr val="0033CC"/>
                </a:solidFill>
              </a:rPr>
              <a:t>победитель                                                    -  </a:t>
            </a:r>
            <a:r>
              <a:rPr lang="ru-RU" sz="6400" dirty="0" err="1" smtClean="0">
                <a:solidFill>
                  <a:srgbClr val="0033CC"/>
                </a:solidFill>
              </a:rPr>
              <a:t>Деревянченко</a:t>
            </a:r>
            <a:r>
              <a:rPr lang="ru-RU" sz="6400" dirty="0" smtClean="0">
                <a:solidFill>
                  <a:srgbClr val="0033CC"/>
                </a:solidFill>
              </a:rPr>
              <a:t> </a:t>
            </a:r>
            <a:r>
              <a:rPr lang="ru-RU" sz="6400" dirty="0" err="1" smtClean="0">
                <a:solidFill>
                  <a:srgbClr val="0033CC"/>
                </a:solidFill>
              </a:rPr>
              <a:t>Микаэлла</a:t>
            </a:r>
            <a:r>
              <a:rPr lang="ru-RU" sz="6400" dirty="0" smtClean="0">
                <a:solidFill>
                  <a:srgbClr val="0033CC"/>
                </a:solidFill>
              </a:rPr>
              <a:t> воспитанница подготовительной группы, воспитатель </a:t>
            </a:r>
            <a:r>
              <a:rPr lang="ru-RU" sz="6400" dirty="0" err="1" smtClean="0">
                <a:solidFill>
                  <a:srgbClr val="0033CC"/>
                </a:solidFill>
              </a:rPr>
              <a:t>Выборова</a:t>
            </a:r>
            <a:r>
              <a:rPr lang="ru-RU" sz="6400" dirty="0" smtClean="0">
                <a:solidFill>
                  <a:srgbClr val="0033CC"/>
                </a:solidFill>
              </a:rPr>
              <a:t> </a:t>
            </a:r>
            <a:r>
              <a:rPr lang="ru-RU" sz="6400" dirty="0" err="1" smtClean="0">
                <a:solidFill>
                  <a:srgbClr val="0033CC"/>
                </a:solidFill>
              </a:rPr>
              <a:t>Н.А.,Богданова</a:t>
            </a:r>
            <a:r>
              <a:rPr lang="ru-RU" sz="6400" dirty="0" smtClean="0">
                <a:solidFill>
                  <a:srgbClr val="0033CC"/>
                </a:solidFill>
              </a:rPr>
              <a:t> И.В, декабрь 2014г </a:t>
            </a:r>
          </a:p>
          <a:p>
            <a:r>
              <a:rPr lang="ru-RU" sz="6400" dirty="0" smtClean="0">
                <a:solidFill>
                  <a:srgbClr val="0033CC"/>
                </a:solidFill>
              </a:rPr>
              <a:t>Городские соревнования «Веселые старты», участники  коллектива  </a:t>
            </a:r>
            <a:r>
              <a:rPr lang="ru-RU" sz="6400" dirty="0" err="1" smtClean="0">
                <a:solidFill>
                  <a:srgbClr val="0033CC"/>
                </a:solidFill>
              </a:rPr>
              <a:t>доу</a:t>
            </a:r>
            <a:r>
              <a:rPr lang="ru-RU" sz="6400" dirty="0" smtClean="0">
                <a:solidFill>
                  <a:srgbClr val="0033CC"/>
                </a:solidFill>
              </a:rPr>
              <a:t> в  составе сборной  команды совета  женщин в рамках проведения Спартакиады среди пенсионеров, посвященной 70 -</a:t>
            </a:r>
            <a:r>
              <a:rPr lang="ru-RU" sz="6400" dirty="0" err="1" smtClean="0">
                <a:solidFill>
                  <a:srgbClr val="0033CC"/>
                </a:solidFill>
              </a:rPr>
              <a:t>летию</a:t>
            </a:r>
            <a:r>
              <a:rPr lang="ru-RU" sz="6400" dirty="0" smtClean="0">
                <a:solidFill>
                  <a:srgbClr val="0033CC"/>
                </a:solidFill>
              </a:rPr>
              <a:t> Победы заняла </a:t>
            </a:r>
            <a:r>
              <a:rPr lang="ru-RU" sz="6400" b="1" dirty="0" smtClean="0">
                <a:solidFill>
                  <a:srgbClr val="0033CC"/>
                </a:solidFill>
              </a:rPr>
              <a:t>2 место</a:t>
            </a:r>
            <a:r>
              <a:rPr lang="ru-RU" sz="6400" dirty="0" smtClean="0">
                <a:solidFill>
                  <a:srgbClr val="0033CC"/>
                </a:solidFill>
              </a:rPr>
              <a:t>, апрель 2015г</a:t>
            </a:r>
          </a:p>
          <a:p>
            <a:r>
              <a:rPr lang="ru-RU" sz="6400" dirty="0" smtClean="0">
                <a:solidFill>
                  <a:srgbClr val="0033CC"/>
                </a:solidFill>
              </a:rPr>
              <a:t>Городские соревнования в рамках проведения Спартакиады среди пенсионеров, посвященной 70 -</a:t>
            </a:r>
            <a:r>
              <a:rPr lang="ru-RU" sz="6400" dirty="0" err="1" smtClean="0">
                <a:solidFill>
                  <a:srgbClr val="0033CC"/>
                </a:solidFill>
              </a:rPr>
              <a:t>летию</a:t>
            </a:r>
            <a:r>
              <a:rPr lang="ru-RU" sz="6400" dirty="0" smtClean="0">
                <a:solidFill>
                  <a:srgbClr val="0033CC"/>
                </a:solidFill>
              </a:rPr>
              <a:t> Победы по Пионерболу, участники  коллектива  </a:t>
            </a:r>
            <a:r>
              <a:rPr lang="ru-RU" sz="6400" dirty="0" err="1" smtClean="0">
                <a:solidFill>
                  <a:srgbClr val="0033CC"/>
                </a:solidFill>
              </a:rPr>
              <a:t>доу</a:t>
            </a:r>
            <a:r>
              <a:rPr lang="ru-RU" sz="6400" dirty="0" smtClean="0">
                <a:solidFill>
                  <a:srgbClr val="0033CC"/>
                </a:solidFill>
              </a:rPr>
              <a:t> в  составе сборной  команды совета  женщин заняли </a:t>
            </a:r>
            <a:r>
              <a:rPr lang="ru-RU" sz="6400" b="1" dirty="0" smtClean="0">
                <a:solidFill>
                  <a:srgbClr val="0033CC"/>
                </a:solidFill>
              </a:rPr>
              <a:t>3 место</a:t>
            </a:r>
            <a:r>
              <a:rPr lang="ru-RU" sz="6400" dirty="0" smtClean="0">
                <a:solidFill>
                  <a:srgbClr val="0033CC"/>
                </a:solidFill>
              </a:rPr>
              <a:t>, апрель 2015г</a:t>
            </a:r>
          </a:p>
          <a:p>
            <a:r>
              <a:rPr lang="ru-RU" sz="6400" b="1" dirty="0" smtClean="0">
                <a:solidFill>
                  <a:srgbClr val="0033CC"/>
                </a:solidFill>
              </a:rPr>
              <a:t>Диплом</a:t>
            </a:r>
            <a:r>
              <a:rPr lang="ru-RU" sz="6400" dirty="0" smtClean="0">
                <a:solidFill>
                  <a:srgbClr val="0033CC"/>
                </a:solidFill>
              </a:rPr>
              <a:t> от Министерства труда и занятости Иркутской области в конкурсе «На лучшую организацию работы в сфере  труда в Иркутской области по итогам 2014 года» </a:t>
            </a:r>
            <a:r>
              <a:rPr lang="ru-RU" sz="6400" b="1" dirty="0" smtClean="0">
                <a:solidFill>
                  <a:srgbClr val="0033CC"/>
                </a:solidFill>
              </a:rPr>
              <a:t>за высокие результаты по организации работы в сфере охраны труда</a:t>
            </a:r>
            <a:r>
              <a:rPr lang="ru-RU" sz="6400" dirty="0" smtClean="0">
                <a:solidFill>
                  <a:srgbClr val="0033CC"/>
                </a:solidFill>
              </a:rPr>
              <a:t>, май 2015г.</a:t>
            </a:r>
          </a:p>
          <a:p>
            <a:r>
              <a:rPr lang="ru-RU" sz="6400" b="1" dirty="0" smtClean="0">
                <a:solidFill>
                  <a:srgbClr val="0033CC"/>
                </a:solidFill>
              </a:rPr>
              <a:t>Грамота за 1 место</a:t>
            </a:r>
            <a:r>
              <a:rPr lang="ru-RU" sz="6400" dirty="0" smtClean="0">
                <a:solidFill>
                  <a:srgbClr val="0033CC"/>
                </a:solidFill>
              </a:rPr>
              <a:t> в городских </a:t>
            </a:r>
            <a:r>
              <a:rPr lang="ru-RU" sz="6400" b="1" dirty="0" smtClean="0">
                <a:solidFill>
                  <a:srgbClr val="0033CC"/>
                </a:solidFill>
              </a:rPr>
              <a:t>спортивных стартах </a:t>
            </a:r>
            <a:r>
              <a:rPr lang="ru-RU" sz="6400" dirty="0" smtClean="0">
                <a:solidFill>
                  <a:srgbClr val="0033CC"/>
                </a:solidFill>
              </a:rPr>
              <a:t>«</a:t>
            </a:r>
            <a:r>
              <a:rPr lang="ru-RU" sz="6400" dirty="0" err="1" smtClean="0">
                <a:solidFill>
                  <a:srgbClr val="0033CC"/>
                </a:solidFill>
              </a:rPr>
              <a:t>Забавушка</a:t>
            </a:r>
            <a:r>
              <a:rPr lang="ru-RU" sz="6400" dirty="0" smtClean="0">
                <a:solidFill>
                  <a:srgbClr val="0033CC"/>
                </a:solidFill>
              </a:rPr>
              <a:t>», посвященных Дню защиты детей, 01.06.2015г.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аграда медаль\SDC168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57159" y="214291"/>
            <a:ext cx="4953034" cy="3714776"/>
          </a:xfrm>
          <a:prstGeom prst="rect">
            <a:avLst/>
          </a:prstGeom>
          <a:noFill/>
        </p:spPr>
      </p:pic>
      <p:pic>
        <p:nvPicPr>
          <p:cNvPr id="15" name="Рисунок 14" descr="G:\DCIM\100SSCAM\SDC16815.JPG"/>
          <p:cNvPicPr/>
          <p:nvPr/>
        </p:nvPicPr>
        <p:blipFill>
          <a:blip r:embed="rId4" cstate="print">
            <a:lum contrast="20000"/>
          </a:blip>
          <a:srcRect l="38261"/>
          <a:stretch>
            <a:fillRect/>
          </a:stretch>
        </p:blipFill>
        <p:spPr bwMode="auto">
          <a:xfrm rot="5400000">
            <a:off x="5715008" y="3143248"/>
            <a:ext cx="285752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85720" y="4000504"/>
            <a:ext cx="5072098" cy="11430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II</a:t>
            </a:r>
            <a:r>
              <a:rPr lang="ru-RU" dirty="0" smtClean="0">
                <a:solidFill>
                  <a:srgbClr val="0000CC"/>
                </a:solidFill>
              </a:rPr>
              <a:t> Всероссийский фестиваль дошкольного образования. </a:t>
            </a:r>
          </a:p>
          <a:p>
            <a:pPr algn="ctr"/>
            <a:r>
              <a:rPr lang="ru-RU" dirty="0" smtClean="0">
                <a:solidFill>
                  <a:srgbClr val="0000CC"/>
                </a:solidFill>
              </a:rPr>
              <a:t>Лауреат конкурса «Лучшее дошкольное образовательное учреждение - 2015» </a:t>
            </a:r>
            <a:endParaRPr lang="ru-RU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www.dou9.86mmc-megion.edusite.ru/images/clip_image001.png"/>
          <p:cNvPicPr>
            <a:picLocks noGrp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42" y="1571612"/>
            <a:ext cx="585791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928662" y="500042"/>
            <a:ext cx="7685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внимание!</a:t>
            </a:r>
            <a:endParaRPr lang="ru-RU" sz="54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214290"/>
            <a:ext cx="7901014" cy="591187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    Образовательная деятельность строится на основе комплексно  – тематического планирования  ( недели имеют название).</a:t>
            </a:r>
            <a:br>
              <a:rPr lang="ru-RU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Программа реализуется по следующим областям:</a:t>
            </a: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 социально –коммуникативное</a:t>
            </a:r>
            <a:b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 познавательное развитие</a:t>
            </a:r>
            <a:b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 речевое развитие</a:t>
            </a:r>
            <a:b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 художественно – эстетическое</a:t>
            </a:r>
            <a:b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 физическое развитие</a:t>
            </a:r>
            <a:b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Образовательный процесс реализуется через виды детской деятельности и их интеграцию:</a:t>
            </a: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 игровая</a:t>
            </a:r>
            <a:b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 коммуникативная</a:t>
            </a:r>
            <a:b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 познавательно –исследовательская</a:t>
            </a:r>
            <a:b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 восприятие художественной литературы</a:t>
            </a:r>
            <a:b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 трудовая</a:t>
            </a:r>
            <a:b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 конструктивная</a:t>
            </a:r>
            <a:b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 изобразительная</a:t>
            </a:r>
            <a:b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 музыкальная</a:t>
            </a:r>
            <a:b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- двигательная</a:t>
            </a:r>
            <a:endParaRPr lang="ru-RU" dirty="0"/>
          </a:p>
        </p:txBody>
      </p:sp>
      <p:pic>
        <p:nvPicPr>
          <p:cNvPr id="4" name="Рисунок 3" descr="http://i47.fastpic.ru/big/2013/0520/ca/620f86e1671690dfc4f4350b39e833ca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42" y="1285860"/>
            <a:ext cx="165618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Химические опыты для детей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423" r="5584"/>
          <a:stretch>
            <a:fillRect/>
          </a:stretch>
        </p:blipFill>
        <p:spPr bwMode="auto">
          <a:xfrm>
            <a:off x="7396428" y="714356"/>
            <a:ext cx="1747572" cy="173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ShareImage.ru - Бесплатный фотохостинг без ограничений - Просмотр изображения"/>
          <p:cNvPicPr/>
          <p:nvPr/>
        </p:nvPicPr>
        <p:blipFill>
          <a:blip r:embed="rId5" cstate="print"/>
          <a:srcRect r="52411" b="42312"/>
          <a:stretch>
            <a:fillRect/>
          </a:stretch>
        </p:blipFill>
        <p:spPr bwMode="auto">
          <a:xfrm>
            <a:off x="2928926" y="5072074"/>
            <a:ext cx="151216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archive.censor.net.ua/forum/theme_images/447887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509120"/>
            <a:ext cx="2232248" cy="211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Детский центр развития Kinder Smart, раннее развитие детей Симферополь Kinder Smart"/>
          <p:cNvPicPr/>
          <p:nvPr/>
        </p:nvPicPr>
        <p:blipFill>
          <a:blip r:embed="rId7" cstate="print"/>
          <a:srcRect l="32177"/>
          <a:stretch>
            <a:fillRect/>
          </a:stretch>
        </p:blipFill>
        <p:spPr bwMode="auto">
          <a:xfrm>
            <a:off x="6948264" y="4725144"/>
            <a:ext cx="1973103" cy="198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857364"/>
            <a:ext cx="7158062" cy="3286148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990033"/>
                </a:solidFill>
              </a:rPr>
              <a:t>Из средств Федерального бюджета выделяется 500 рублей на одного ребенка в год.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990033"/>
                </a:solidFill>
              </a:rPr>
              <a:t>В течение 2014-2015года приобрели:</a:t>
            </a:r>
          </a:p>
          <a:p>
            <a:r>
              <a:rPr lang="ru-RU" sz="2400" b="1" dirty="0" smtClean="0">
                <a:solidFill>
                  <a:srgbClr val="990033"/>
                </a:solidFill>
              </a:rPr>
              <a:t> Игрушки- 90.000 </a:t>
            </a:r>
          </a:p>
          <a:p>
            <a:r>
              <a:rPr lang="ru-RU" sz="2400" b="1" dirty="0" smtClean="0">
                <a:solidFill>
                  <a:srgbClr val="990033"/>
                </a:solidFill>
              </a:rPr>
              <a:t>Спортивный инвентарь – 30.000 </a:t>
            </a:r>
          </a:p>
          <a:p>
            <a:r>
              <a:rPr lang="ru-RU" sz="2400" b="1" dirty="0" smtClean="0">
                <a:solidFill>
                  <a:srgbClr val="990033"/>
                </a:solidFill>
              </a:rPr>
              <a:t>Массажные дорожки – 25.000</a:t>
            </a:r>
          </a:p>
          <a:p>
            <a:r>
              <a:rPr lang="ru-RU" sz="2400" b="1" dirty="0" smtClean="0">
                <a:solidFill>
                  <a:srgbClr val="990033"/>
                </a:solidFill>
              </a:rPr>
              <a:t>Музыкальные инструменты- 4.811,80</a:t>
            </a:r>
          </a:p>
          <a:p>
            <a:endParaRPr lang="ru-RU" dirty="0"/>
          </a:p>
        </p:txBody>
      </p:sp>
      <p:pic>
        <p:nvPicPr>
          <p:cNvPr id="4" name="Рисунок 3" descr="Спортивный инвентарь и спортивное оборудование для детского сада здоровьесберегающее оборудование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143108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СЭ - Интернет-магазин Спорткомплект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7950" y="0"/>
            <a:ext cx="2531660" cy="20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ак научить ребенка считать Как научить ребенка сравнивать числа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3148" y="4502280"/>
            <a:ext cx="2820852" cy="2355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642918"/>
            <a:ext cx="7829576" cy="5483245"/>
          </a:xfrm>
        </p:spPr>
        <p:txBody>
          <a:bodyPr/>
          <a:lstStyle/>
          <a:p>
            <a:r>
              <a:rPr lang="ru-RU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 2011-2012 году курсы повышения квалификации прошли 3 педагога.</a:t>
            </a:r>
          </a:p>
          <a:p>
            <a:r>
              <a:rPr lang="ru-RU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 2012-2013 году курсы повышения квалификации прошли 9 педагогов.</a:t>
            </a:r>
          </a:p>
          <a:p>
            <a:r>
              <a:rPr lang="ru-RU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 2013 -2014 году  курсы  повышения  квалификации  прошли 9 педагогов.</a:t>
            </a:r>
            <a:endParaRPr lang="ru-RU" i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 2014-2015 курсы  повышения  квалификации  прошли 2 педагога, курсы переподготовки ( </a:t>
            </a:r>
            <a:r>
              <a:rPr lang="ru-RU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–заочно, дистанционно) прошли 10 педагогов.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142852"/>
            <a:ext cx="7000924" cy="357189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0033CC"/>
                </a:solidFill>
              </a:rPr>
              <a:t>2011 -2015 разработано 10 проектов</a:t>
            </a:r>
          </a:p>
          <a:p>
            <a:endParaRPr lang="ru-RU" dirty="0"/>
          </a:p>
        </p:txBody>
      </p:sp>
      <p:pic>
        <p:nvPicPr>
          <p:cNvPr id="4" name="Содержимое 3" descr="D:\МДОУ № 1\САДИК фото все\2014-2015\ВСЕ К   9 МАЯ\SDC16118.JPG"/>
          <p:cNvPicPr>
            <a:picLocks/>
          </p:cNvPicPr>
          <p:nvPr/>
        </p:nvPicPr>
        <p:blipFill>
          <a:blip r:embed="rId3" cstate="print">
            <a:lum bright="20000" contrast="40000"/>
          </a:blip>
          <a:srcRect/>
          <a:stretch>
            <a:fillRect/>
          </a:stretch>
        </p:blipFill>
        <p:spPr bwMode="auto">
          <a:xfrm>
            <a:off x="857224" y="571480"/>
            <a:ext cx="3786214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:\МДОУ № 1\САДИК фото все\2014-2015\ВСЕ К   9 МАЯ\SDC16119.JPG"/>
          <p:cNvPicPr/>
          <p:nvPr/>
        </p:nvPicPr>
        <p:blipFill>
          <a:blip r:embed="rId4" cstate="print">
            <a:lum bright="30000" contrast="40000"/>
          </a:blip>
          <a:srcRect/>
          <a:stretch>
            <a:fillRect/>
          </a:stretch>
        </p:blipFill>
        <p:spPr bwMode="auto">
          <a:xfrm>
            <a:off x="5143504" y="571480"/>
            <a:ext cx="3749681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:\МДОУ № 1\САДИК фото все\2014-2015\ВСЕ К   9 МАЯ\SDC16120.JPG"/>
          <p:cNvPicPr/>
          <p:nvPr/>
        </p:nvPicPr>
        <p:blipFill>
          <a:blip r:embed="rId5" cstate="print">
            <a:lum bright="30000" contrast="40000"/>
          </a:blip>
          <a:srcRect/>
          <a:stretch>
            <a:fillRect/>
          </a:stretch>
        </p:blipFill>
        <p:spPr bwMode="auto">
          <a:xfrm>
            <a:off x="5214942" y="4071942"/>
            <a:ext cx="3714776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857224" y="3500438"/>
            <a:ext cx="5000660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«День –Победы – праздник всей Страны» - </a:t>
            </a:r>
            <a:r>
              <a:rPr lang="ru-RU" sz="1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Северухина</a:t>
            </a: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М.А.</a:t>
            </a:r>
          </a:p>
          <a:p>
            <a:pPr>
              <a:lnSpc>
                <a:spcPct val="120000"/>
              </a:lnSpc>
            </a:pP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«Здоровый ребенок – счастливые родители» - Богданова  И.В. </a:t>
            </a:r>
          </a:p>
          <a:p>
            <a:pPr>
              <a:lnSpc>
                <a:spcPct val="120000"/>
              </a:lnSpc>
              <a:buNone/>
            </a:pP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«Искусство владеть собой» – Самохина Н.В. </a:t>
            </a:r>
          </a:p>
          <a:p>
            <a:pPr>
              <a:lnSpc>
                <a:spcPct val="120000"/>
              </a:lnSpc>
              <a:buNone/>
            </a:pP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«Этикет для детей» - </a:t>
            </a:r>
            <a:r>
              <a:rPr lang="ru-RU" sz="1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Выборова</a:t>
            </a: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Н.А.</a:t>
            </a:r>
          </a:p>
          <a:p>
            <a:pPr>
              <a:buNone/>
            </a:pP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«Безопасность детей в городе» – </a:t>
            </a:r>
            <a:r>
              <a:rPr lang="ru-RU" sz="1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Трускова</a:t>
            </a: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Л. В. </a:t>
            </a:r>
          </a:p>
          <a:p>
            <a:pPr>
              <a:buNone/>
            </a:pP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«Насекомые» – Афанасьева Е.М.</a:t>
            </a:r>
          </a:p>
          <a:p>
            <a:pPr>
              <a:buNone/>
            </a:pP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«Космос» - Королева Т.В.</a:t>
            </a:r>
          </a:p>
          <a:p>
            <a:pPr>
              <a:buNone/>
            </a:pP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«Культура Древней Руси» -Кузнецова А.А.</a:t>
            </a:r>
          </a:p>
          <a:p>
            <a:pPr>
              <a:buNone/>
            </a:pP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«Экология для детей» -Цимбалист В.В.</a:t>
            </a:r>
          </a:p>
          <a:p>
            <a:pPr>
              <a:buNone/>
            </a:pP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«АБВГДЕЙКА» - Кузнецова А.В.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3500438"/>
            <a:ext cx="7758138" cy="2625725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Ежегодно проводятся</a:t>
            </a:r>
          </a:p>
          <a:p>
            <a:r>
              <a:rPr lang="ru-RU" dirty="0" smtClean="0"/>
              <a:t>Педагогические советы</a:t>
            </a:r>
          </a:p>
          <a:p>
            <a:r>
              <a:rPr lang="ru-RU" dirty="0" smtClean="0"/>
              <a:t>Семинары –практикумы </a:t>
            </a:r>
          </a:p>
          <a:p>
            <a:r>
              <a:rPr lang="ru-RU" dirty="0" smtClean="0"/>
              <a:t>Консультации </a:t>
            </a:r>
          </a:p>
          <a:p>
            <a:r>
              <a:rPr lang="ru-RU" dirty="0" err="1" smtClean="0"/>
              <a:t>Медико</a:t>
            </a:r>
            <a:r>
              <a:rPr lang="ru-RU" dirty="0" smtClean="0"/>
              <a:t> –педагогические советы </a:t>
            </a:r>
          </a:p>
          <a:p>
            <a:pPr>
              <a:buNone/>
            </a:pPr>
            <a:r>
              <a:rPr lang="ru-RU" dirty="0" smtClean="0"/>
              <a:t>     ясельных групп, логопедических групп.</a:t>
            </a:r>
          </a:p>
          <a:p>
            <a:r>
              <a:rPr lang="ru-RU" dirty="0" smtClean="0"/>
              <a:t>Открытые занятия</a:t>
            </a:r>
            <a:endParaRPr lang="ru-RU" dirty="0"/>
          </a:p>
        </p:txBody>
      </p:sp>
      <p:pic>
        <p:nvPicPr>
          <p:cNvPr id="4" name="Содержимое 3" descr="D:\МДОУ № 1\САДИК фото все\2013-2014\ПДД Боровик ноябрь 2013\SDC13155.JPG"/>
          <p:cNvPicPr>
            <a:picLocks/>
          </p:cNvPicPr>
          <p:nvPr/>
        </p:nvPicPr>
        <p:blipFill>
          <a:blip r:embed="rId3" cstate="print">
            <a:lum contrast="20000"/>
          </a:blip>
          <a:srcRect l="10261" t="7475" b="6561"/>
          <a:stretch>
            <a:fillRect/>
          </a:stretch>
        </p:blipFill>
        <p:spPr bwMode="auto">
          <a:xfrm>
            <a:off x="179512" y="188640"/>
            <a:ext cx="280831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28596" y="2714620"/>
            <a:ext cx="2286016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</a:rPr>
              <a:t>ПДД средняя группа</a:t>
            </a:r>
            <a:endParaRPr lang="ru-RU" sz="1600" dirty="0">
              <a:solidFill>
                <a:srgbClr val="000066"/>
              </a:solidFill>
            </a:endParaRPr>
          </a:p>
        </p:txBody>
      </p:sp>
      <p:pic>
        <p:nvPicPr>
          <p:cNvPr id="6" name="Содержимое 4" descr="D:\МДОУ № 1\САДИК фото все\2013-2014\логопедическое занятие Бушкина Т.Н. посуда\18112013435.jpg"/>
          <p:cNvPicPr>
            <a:picLocks/>
          </p:cNvPicPr>
          <p:nvPr/>
        </p:nvPicPr>
        <p:blipFill>
          <a:blip r:embed="rId4" cstate="print">
            <a:lum contrast="20000"/>
          </a:blip>
          <a:srcRect l="8868"/>
          <a:stretch>
            <a:fillRect/>
          </a:stretch>
        </p:blipFill>
        <p:spPr bwMode="auto">
          <a:xfrm>
            <a:off x="6156176" y="188640"/>
            <a:ext cx="2787845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084168" y="2708920"/>
            <a:ext cx="2892290" cy="356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CC"/>
                </a:solidFill>
              </a:rPr>
              <a:t>Логопедическое</a:t>
            </a:r>
            <a:r>
              <a:rPr lang="ru-RU" sz="1600" dirty="0" smtClean="0">
                <a:solidFill>
                  <a:schemeClr val="tx1"/>
                </a:solidFill>
              </a:rPr>
              <a:t> з</a:t>
            </a:r>
            <a:r>
              <a:rPr lang="ru-RU" sz="1600" dirty="0" smtClean="0">
                <a:solidFill>
                  <a:srgbClr val="0000CC"/>
                </a:solidFill>
              </a:rPr>
              <a:t>занятие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D:\МДОУ № 1\САДИК фото все\2013-2014\Нестеренко открыт. зан для родителей\SDC14397.JPG"/>
          <p:cNvPicPr/>
          <p:nvPr/>
        </p:nvPicPr>
        <p:blipFill>
          <a:blip r:embed="rId5" cstate="print">
            <a:lum contrast="20000"/>
          </a:blip>
          <a:srcRect l="4511" t="3007"/>
          <a:stretch>
            <a:fillRect/>
          </a:stretch>
        </p:blipFill>
        <p:spPr bwMode="auto">
          <a:xfrm>
            <a:off x="3143240" y="214290"/>
            <a:ext cx="2880320" cy="2360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571868" y="2714620"/>
            <a:ext cx="2143140" cy="571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CC"/>
                </a:solidFill>
              </a:rPr>
              <a:t>Подготовка к школе</a:t>
            </a:r>
            <a:endParaRPr lang="ru-RU" sz="1600" dirty="0">
              <a:solidFill>
                <a:srgbClr val="0000CC"/>
              </a:solidFill>
            </a:endParaRPr>
          </a:p>
        </p:txBody>
      </p:sp>
      <p:pic>
        <p:nvPicPr>
          <p:cNvPr id="10" name="Рисунок 9" descr="D:\МДОУ № 1\САДИК фото все\2014-2015\Аникина Н.А. Экологич занятие\SDC16233.JPG"/>
          <p:cNvPicPr/>
          <p:nvPr/>
        </p:nvPicPr>
        <p:blipFill>
          <a:blip r:embed="rId6" cstate="print"/>
          <a:srcRect l="2537" t="3385" r="25903"/>
          <a:stretch>
            <a:fillRect/>
          </a:stretch>
        </p:blipFill>
        <p:spPr bwMode="auto">
          <a:xfrm>
            <a:off x="6357950" y="3286124"/>
            <a:ext cx="2500330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6072198" y="6000768"/>
            <a:ext cx="2892290" cy="356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CC"/>
                </a:solidFill>
              </a:rPr>
              <a:t>Экологическое</a:t>
            </a:r>
            <a:r>
              <a:rPr lang="ru-RU" sz="1600" dirty="0" smtClean="0">
                <a:solidFill>
                  <a:schemeClr val="tx1"/>
                </a:solidFill>
              </a:rPr>
              <a:t> з</a:t>
            </a:r>
            <a:r>
              <a:rPr lang="ru-RU" sz="1600" dirty="0" smtClean="0">
                <a:solidFill>
                  <a:srgbClr val="0000CC"/>
                </a:solidFill>
              </a:rPr>
              <a:t>занятие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3929066"/>
            <a:ext cx="2786082" cy="214314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0033CC"/>
                </a:solidFill>
              </a:rPr>
              <a:t>12 педагогов имеют свои</a:t>
            </a:r>
          </a:p>
          <a:p>
            <a:pPr>
              <a:buNone/>
            </a:pPr>
            <a:r>
              <a:rPr lang="ru-RU" sz="2000" dirty="0" smtClean="0">
                <a:solidFill>
                  <a:srgbClr val="0033CC"/>
                </a:solidFill>
              </a:rPr>
              <a:t>собственные странички </a:t>
            </a:r>
          </a:p>
          <a:p>
            <a:pPr>
              <a:buNone/>
            </a:pPr>
            <a:r>
              <a:rPr lang="ru-RU" sz="2000" dirty="0" smtClean="0">
                <a:solidFill>
                  <a:srgbClr val="0033CC"/>
                </a:solidFill>
              </a:rPr>
              <a:t>на международном </a:t>
            </a:r>
          </a:p>
          <a:p>
            <a:pPr>
              <a:buNone/>
            </a:pPr>
            <a:r>
              <a:rPr lang="ru-RU" sz="2000" dirty="0" smtClean="0">
                <a:solidFill>
                  <a:srgbClr val="0033CC"/>
                </a:solidFill>
              </a:rPr>
              <a:t>портале, где выставляют </a:t>
            </a:r>
          </a:p>
          <a:p>
            <a:pPr>
              <a:buNone/>
            </a:pPr>
            <a:r>
              <a:rPr lang="ru-RU" sz="2000" dirty="0" smtClean="0">
                <a:solidFill>
                  <a:srgbClr val="0033CC"/>
                </a:solidFill>
              </a:rPr>
              <a:t>свои методические </a:t>
            </a:r>
          </a:p>
          <a:p>
            <a:pPr>
              <a:buNone/>
            </a:pPr>
            <a:r>
              <a:rPr lang="ru-RU" sz="2000" dirty="0" smtClean="0">
                <a:solidFill>
                  <a:srgbClr val="0033CC"/>
                </a:solidFill>
              </a:rPr>
              <a:t>разработки.</a:t>
            </a:r>
          </a:p>
        </p:txBody>
      </p:sp>
      <p:pic>
        <p:nvPicPr>
          <p:cNvPr id="12" name="Рисунок 11" descr="D:\МДОУ № 1\ДОКУМЕНТАЦИЯ САДА\НАГРАДЫ ВСЕ\Свидетельство конкурс 2015 безопасность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85728"/>
            <a:ext cx="257176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4"/>
          <a:srcRect l="8418" r="12212" b="10164"/>
          <a:stretch>
            <a:fillRect/>
          </a:stretch>
        </p:blipFill>
        <p:spPr bwMode="auto">
          <a:xfrm>
            <a:off x="3571868" y="214290"/>
            <a:ext cx="535785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одержимое 2"/>
          <p:cNvSpPr txBox="1">
            <a:spLocks/>
          </p:cNvSpPr>
          <p:nvPr/>
        </p:nvSpPr>
        <p:spPr>
          <a:xfrm>
            <a:off x="4572000" y="4643446"/>
            <a:ext cx="3714776" cy="1857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dirty="0" smtClean="0">
                <a:solidFill>
                  <a:srgbClr val="0033CC"/>
                </a:solidFill>
              </a:rPr>
              <a:t>Учреждение имеет свой сайт,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dirty="0" smtClean="0">
                <a:solidFill>
                  <a:srgbClr val="0033CC"/>
                </a:solidFill>
              </a:rPr>
              <a:t>где представлена вся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dirty="0" smtClean="0">
                <a:solidFill>
                  <a:srgbClr val="0033CC"/>
                </a:solidFill>
              </a:rPr>
              <a:t>необходимая информация для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dirty="0" smtClean="0">
                <a:solidFill>
                  <a:srgbClr val="0033CC"/>
                </a:solidFill>
              </a:rPr>
              <a:t>ознакомления.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214290"/>
            <a:ext cx="7758138" cy="5911873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n>
                  <a:solidFill>
                    <a:srgbClr val="0033CC"/>
                  </a:solidFill>
                </a:ln>
              </a:rPr>
              <a:t>Педагоги участвуют в конкурсах</a:t>
            </a:r>
          </a:p>
          <a:p>
            <a:pPr algn="ctr">
              <a:buNone/>
            </a:pPr>
            <a:r>
              <a:rPr lang="ru-RU" dirty="0" smtClean="0">
                <a:ln>
                  <a:solidFill>
                    <a:srgbClr val="0033CC"/>
                  </a:solidFill>
                </a:ln>
              </a:rPr>
              <a:t>Воспитатель года</a:t>
            </a:r>
            <a:endParaRPr lang="ru-RU" dirty="0">
              <a:ln>
                <a:solidFill>
                  <a:srgbClr val="0033CC"/>
                </a:solidFill>
              </a:ln>
            </a:endParaRPr>
          </a:p>
        </p:txBody>
      </p:sp>
      <p:pic>
        <p:nvPicPr>
          <p:cNvPr id="4" name="Рисунок 3" descr="D:\МДОУ № 1\САДИК фото все\2014-2015\Воспитатель  2015 года\SDC15464.JPG"/>
          <p:cNvPicPr/>
          <p:nvPr/>
        </p:nvPicPr>
        <p:blipFill>
          <a:blip r:embed="rId3" cstate="print">
            <a:lum bright="10000" contrast="30000"/>
          </a:blip>
          <a:srcRect l="10255" r="11804" b="7018"/>
          <a:stretch>
            <a:fillRect/>
          </a:stretch>
        </p:blipFill>
        <p:spPr bwMode="auto">
          <a:xfrm>
            <a:off x="5000628" y="2786058"/>
            <a:ext cx="3857652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:\МДОУ № 1\САДИК фото все\2013-2014\Конкурс Воспитатель года 2014\SDC14042.JPG"/>
          <p:cNvPicPr/>
          <p:nvPr/>
        </p:nvPicPr>
        <p:blipFill>
          <a:blip r:embed="rId4" cstate="print">
            <a:lum bright="10000" contrast="30000"/>
          </a:blip>
          <a:srcRect l="39655" t="21739" r="5172" b="10870"/>
          <a:stretch>
            <a:fillRect/>
          </a:stretch>
        </p:blipFill>
        <p:spPr bwMode="auto">
          <a:xfrm>
            <a:off x="357158" y="1357298"/>
            <a:ext cx="4357718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3c46c4499b3b3935c6cbfea9b0386487a62022"/>
</p:tagLst>
</file>

<file path=ppt/theme/theme1.xml><?xml version="1.0" encoding="utf-8"?>
<a:theme xmlns:a="http://schemas.openxmlformats.org/drawingml/2006/main" name="листь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листья</Template>
  <TotalTime>366</TotalTime>
  <Words>870</Words>
  <Application>Microsoft Office PowerPoint</Application>
  <PresentationFormat>Экран (4:3)</PresentationFormat>
  <Paragraphs>101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листья</vt:lpstr>
      <vt:lpstr>МУНИЦИПАЛЬНОЕ   ДОШКОЛЬНОЕ  ОБРАЗОВАТЕЛЬНОЕ  УЧРЕЖДЕНИЕ «Детский  сад  компенсирующего  вида  № 1»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  ДОШКОЛЬНОЕ  ОБРАЗОВАТЕЛЬНОЕ  УЧРЕЖДЕНИЕ «Детский  сад  компенсирующего  вида  № 1»</dc:title>
  <dc:creator>User</dc:creator>
  <cp:lastModifiedBy>User</cp:lastModifiedBy>
  <cp:revision>35</cp:revision>
  <dcterms:created xsi:type="dcterms:W3CDTF">2015-09-22T12:34:02Z</dcterms:created>
  <dcterms:modified xsi:type="dcterms:W3CDTF">2015-09-28T05:54:57Z</dcterms:modified>
</cp:coreProperties>
</file>